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7"/>
  </p:notesMasterIdLst>
  <p:sldIdLst>
    <p:sldId id="256" r:id="rId2"/>
    <p:sldId id="337" r:id="rId3"/>
    <p:sldId id="345" r:id="rId4"/>
    <p:sldId id="263" r:id="rId5"/>
    <p:sldId id="354" r:id="rId6"/>
    <p:sldId id="355" r:id="rId7"/>
    <p:sldId id="267" r:id="rId8"/>
    <p:sldId id="359" r:id="rId9"/>
    <p:sldId id="271" r:id="rId10"/>
    <p:sldId id="273" r:id="rId11"/>
    <p:sldId id="364" r:id="rId12"/>
    <p:sldId id="285" r:id="rId13"/>
    <p:sldId id="340" r:id="rId14"/>
    <p:sldId id="350" r:id="rId15"/>
    <p:sldId id="356" r:id="rId16"/>
    <p:sldId id="294" r:id="rId17"/>
    <p:sldId id="361" r:id="rId18"/>
    <p:sldId id="362" r:id="rId19"/>
    <p:sldId id="363" r:id="rId20"/>
    <p:sldId id="331" r:id="rId21"/>
    <p:sldId id="336" r:id="rId22"/>
    <p:sldId id="312" r:id="rId23"/>
    <p:sldId id="357" r:id="rId24"/>
    <p:sldId id="358" r:id="rId25"/>
    <p:sldId id="344" r:id="rId26"/>
  </p:sldIdLst>
  <p:sldSz cx="9144000" cy="9144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201"/>
    <a:srgbClr val="FFF05F"/>
    <a:srgbClr val="2C385E"/>
    <a:srgbClr val="F5E5D6"/>
    <a:srgbClr val="434013"/>
    <a:srgbClr val="E1C93B"/>
    <a:srgbClr val="F4D85F"/>
    <a:srgbClr val="FEE555"/>
    <a:srgbClr val="453D1D"/>
    <a:srgbClr val="F7DF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0" autoAdjust="0"/>
    <p:restoredTop sz="94694" autoAdjust="0"/>
  </p:normalViewPr>
  <p:slideViewPr>
    <p:cSldViewPr>
      <p:cViewPr varScale="1">
        <p:scale>
          <a:sx n="82" d="100"/>
          <a:sy n="82" d="100"/>
        </p:scale>
        <p:origin x="2460" y="90"/>
      </p:cViewPr>
      <p:guideLst>
        <p:guide orient="horz" pos="288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AD9F7-8070-4C90-A6CD-7EDE23579DCE}" type="datetimeFigureOut">
              <a:rPr lang="it-IT" smtClean="0"/>
              <a:pPr/>
              <a:t>26/03/2024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817EB-1B69-4BCF-ADFB-9FF81CEE0F9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373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2817EB-1B69-4BCF-ADFB-9FF81CEE0F9C}" type="slidenum">
              <a:rPr lang="it-IT" smtClean="0"/>
              <a:pPr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1399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714500" y="685800"/>
            <a:ext cx="3429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817EB-1B69-4BCF-ADFB-9FF81CEE0F9C}" type="slidenum">
              <a:rPr lang="it-IT" smtClean="0"/>
              <a:pPr/>
              <a:t>25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12801"/>
            <a:ext cx="7772400" cy="56896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10666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604000"/>
            <a:ext cx="6400800" cy="1625600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677B-01DE-4090-B0CB-AD47535BFD7D}" type="datetimeFigureOut">
              <a:rPr lang="it-IT" smtClean="0"/>
              <a:pPr/>
              <a:t>26/03/2024</a:t>
            </a:fld>
            <a:endParaRPr lang="it-I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399926-2B05-40A3-95B7-A0AB8FE7A2E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677B-01DE-4090-B0CB-AD47535BFD7D}" type="datetimeFigureOut">
              <a:rPr lang="it-IT" smtClean="0"/>
              <a:pPr/>
              <a:t>26/03/2024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9926-2B05-40A3-95B7-A0AB8FE7A2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828801"/>
            <a:ext cx="7772400" cy="3340100"/>
          </a:xfrm>
        </p:spPr>
        <p:txBody>
          <a:bodyPr anchor="b"/>
          <a:lstStyle>
            <a:lvl1pPr algn="ctr" defTabSz="121917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64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5425018"/>
            <a:ext cx="7772400" cy="1509183"/>
          </a:xfrm>
        </p:spPr>
        <p:txBody>
          <a:bodyPr anchor="t"/>
          <a:lstStyle>
            <a:lvl1pPr marL="0" indent="0" algn="ctr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677B-01DE-4090-B0CB-AD47535BFD7D}" type="datetimeFigureOut">
              <a:rPr lang="it-IT" smtClean="0"/>
              <a:pPr/>
              <a:t>26/03/2024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9926-2B05-40A3-95B7-A0AB8FE7A2E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Oval 6"/>
          <p:cNvSpPr/>
          <p:nvPr/>
        </p:nvSpPr>
        <p:spPr>
          <a:xfrm>
            <a:off x="4495800" y="5232400"/>
            <a:ext cx="84772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Oval 7"/>
          <p:cNvSpPr/>
          <p:nvPr/>
        </p:nvSpPr>
        <p:spPr>
          <a:xfrm>
            <a:off x="4695825" y="5232400"/>
            <a:ext cx="84772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Oval 8"/>
          <p:cNvSpPr/>
          <p:nvPr/>
        </p:nvSpPr>
        <p:spPr>
          <a:xfrm>
            <a:off x="4296728" y="5232400"/>
            <a:ext cx="84772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3601"/>
            <a:ext cx="4038600" cy="6034617"/>
          </a:xfrm>
        </p:spPr>
        <p:txBody>
          <a:bodyPr/>
          <a:lstStyle>
            <a:lvl1pPr>
              <a:defRPr sz="32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677B-01DE-4090-B0CB-AD47535BFD7D}" type="datetimeFigureOut">
              <a:rPr lang="it-IT" smtClean="0"/>
              <a:pPr/>
              <a:t>26/03/2024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9926-2B05-40A3-95B7-A0AB8FE7A2E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2133600"/>
            <a:ext cx="4041648" cy="603504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33600"/>
            <a:ext cx="4040188" cy="812800"/>
          </a:xfrm>
        </p:spPr>
        <p:txBody>
          <a:bodyPr anchor="b">
            <a:noAutofit/>
          </a:bodyPr>
          <a:lstStyle>
            <a:lvl1pPr marL="0" indent="0" algn="ctr">
              <a:buNone/>
              <a:defRPr sz="3200" b="0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1" y="2133600"/>
            <a:ext cx="4041775" cy="812800"/>
          </a:xfrm>
        </p:spPr>
        <p:txBody>
          <a:bodyPr anchor="b">
            <a:noAutofit/>
          </a:bodyPr>
          <a:lstStyle>
            <a:lvl1pPr marL="0" indent="0" algn="ctr">
              <a:buNone/>
              <a:defRPr sz="3200" b="0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677B-01DE-4090-B0CB-AD47535BFD7D}" type="datetimeFigureOut">
              <a:rPr lang="it-IT" smtClean="0"/>
              <a:pPr/>
              <a:t>26/03/2024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9926-2B05-40A3-95B7-A0AB8FE7A2E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950464"/>
            <a:ext cx="4041648" cy="5218176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950465"/>
            <a:ext cx="4041648" cy="5217583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677B-01DE-4090-B0CB-AD47535BFD7D}" type="datetimeFigureOut">
              <a:rPr lang="it-IT" smtClean="0"/>
              <a:pPr/>
              <a:t>26/03/2024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9926-2B05-40A3-95B7-A0AB8FE7A2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677B-01DE-4090-B0CB-AD47535BFD7D}" type="datetimeFigureOut">
              <a:rPr lang="it-IT" smtClean="0"/>
              <a:pPr/>
              <a:t>26/03/2024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9926-2B05-40A3-95B7-A0AB8FE7A2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8" y="355600"/>
            <a:ext cx="3008313" cy="2794000"/>
          </a:xfrm>
        </p:spPr>
        <p:txBody>
          <a:bodyPr anchor="b"/>
          <a:lstStyle>
            <a:lvl1pPr algn="ctr">
              <a:lnSpc>
                <a:spcPct val="100000"/>
              </a:lnSpc>
              <a:defRPr sz="3733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364067"/>
            <a:ext cx="4995863" cy="7804151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8" y="3251201"/>
            <a:ext cx="3008313" cy="4917017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677B-01DE-4090-B0CB-AD47535BFD7D}" type="datetimeFigureOut">
              <a:rPr lang="it-IT" smtClean="0"/>
              <a:pPr/>
              <a:t>26/03/2024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9926-2B05-40A3-95B7-A0AB8FE7A2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304800"/>
            <a:ext cx="5711824" cy="1193800"/>
          </a:xfrm>
        </p:spPr>
        <p:txBody>
          <a:bodyPr anchor="b"/>
          <a:lstStyle>
            <a:lvl1pPr algn="ctr">
              <a:lnSpc>
                <a:spcPct val="100000"/>
              </a:lnSpc>
              <a:defRPr sz="3733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524000"/>
            <a:ext cx="6054724" cy="6054725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7747000"/>
            <a:ext cx="5711824" cy="711200"/>
          </a:xfrm>
        </p:spPr>
        <p:txBody>
          <a:bodyPr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677B-01DE-4090-B0CB-AD47535BFD7D}" type="datetimeFigureOut">
              <a:rPr lang="it-IT" smtClean="0"/>
              <a:pPr/>
              <a:t>26/03/2024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9926-2B05-40A3-95B7-A0AB8FE7A2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677B-01DE-4090-B0CB-AD47535BFD7D}" type="datetimeFigureOut">
              <a:rPr lang="it-IT" smtClean="0"/>
              <a:pPr/>
              <a:t>26/03/2024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9926-2B05-40A3-95B7-A0AB8FE7A2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6185"/>
            <a:ext cx="2057400" cy="7802033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66185"/>
            <a:ext cx="6019800" cy="7802033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677B-01DE-4090-B0CB-AD47535BFD7D}" type="datetimeFigureOut">
              <a:rPr lang="it-IT" smtClean="0"/>
              <a:pPr/>
              <a:t>26/03/2024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9926-2B05-40A3-95B7-A0AB8FE7A2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olo, diagramma o organi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812800"/>
            <a:ext cx="7772400" cy="1524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SmartArt 2"/>
          <p:cNvSpPr>
            <a:spLocks noGrp="1"/>
          </p:cNvSpPr>
          <p:nvPr>
            <p:ph type="dgm" idx="1"/>
          </p:nvPr>
        </p:nvSpPr>
        <p:spPr>
          <a:xfrm>
            <a:off x="685800" y="2641600"/>
            <a:ext cx="7772400" cy="5486400"/>
          </a:xfrm>
        </p:spPr>
        <p:txBody>
          <a:bodyPr/>
          <a:lstStyle/>
          <a:p>
            <a:pPr lvl="0"/>
            <a:endParaRPr lang="it-IT" noProof="0" dirty="0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2F954-BD94-4567-AB93-C1F8BD52D0C0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9335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133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33601"/>
            <a:ext cx="82296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8" y="8475134"/>
            <a:ext cx="2085975" cy="486833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4A9677B-01DE-4090-B0CB-AD47535BFD7D}" type="datetimeFigureOut">
              <a:rPr lang="it-IT" smtClean="0"/>
              <a:pPr/>
              <a:t>26/03/2024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6" y="8475134"/>
            <a:ext cx="2847975" cy="486833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9" y="8475134"/>
            <a:ext cx="561975" cy="486833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7399926-2B05-40A3-95B7-A0AB8FE7A2E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Oval 6"/>
          <p:cNvSpPr/>
          <p:nvPr/>
        </p:nvSpPr>
        <p:spPr>
          <a:xfrm>
            <a:off x="8457760" y="8665846"/>
            <a:ext cx="84772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1219170" rtl="0" eaLnBrk="1" latinLnBrk="0" hangingPunct="1"/>
            <a:endParaRPr lang="en-US" sz="24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8665846"/>
            <a:ext cx="84772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1219170" rtl="0" eaLnBrk="1" latinLnBrk="0" hangingPunct="1">
        <a:lnSpc>
          <a:spcPts val="7733"/>
        </a:lnSpc>
        <a:spcBef>
          <a:spcPct val="0"/>
        </a:spcBef>
        <a:buNone/>
        <a:defRPr sz="72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Courier New" pitchFamily="49" charset="0"/>
        <a:buChar char="o"/>
        <a:defRPr sz="2133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Courier New" pitchFamily="49" charset="0"/>
        <a:buChar char="o"/>
        <a:defRPr sz="2133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Courier New" pitchFamily="49" charset="0"/>
        <a:buChar char="o"/>
        <a:defRPr sz="2133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Courier New" pitchFamily="49" charset="0"/>
        <a:buChar char="o"/>
        <a:defRPr sz="2133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dire.it/it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46B4D9C5-BC0F-C2B5-E5E3-58A71E765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33431" y="-6059"/>
            <a:ext cx="4294829" cy="9150059"/>
          </a:xfrm>
          <a:prstGeom prst="rect">
            <a:avLst/>
          </a:prstGeom>
        </p:spPr>
      </p:pic>
      <p:sp>
        <p:nvSpPr>
          <p:cNvPr id="44034" name="AutoShape 2" descr="blob:https://web.whatsapp.com/94047c84-d057-47b7-a1a6-1f3c0bdde6f6"/>
          <p:cNvSpPr>
            <a:spLocks noChangeAspect="1" noChangeArrowheads="1"/>
          </p:cNvSpPr>
          <p:nvPr/>
        </p:nvSpPr>
        <p:spPr bwMode="auto">
          <a:xfrm>
            <a:off x="-1316567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t-IT" sz="2400"/>
          </a:p>
        </p:txBody>
      </p:sp>
      <p:sp>
        <p:nvSpPr>
          <p:cNvPr id="44036" name="AutoShape 4" descr="blob:https://web.whatsapp.com/94047c84-d057-47b7-a1a6-1f3c0bdde6f6"/>
          <p:cNvSpPr>
            <a:spLocks noChangeAspect="1" noChangeArrowheads="1"/>
          </p:cNvSpPr>
          <p:nvPr/>
        </p:nvSpPr>
        <p:spPr bwMode="auto">
          <a:xfrm>
            <a:off x="-1316567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t-IT" sz="2400"/>
          </a:p>
        </p:txBody>
      </p:sp>
      <p:sp>
        <p:nvSpPr>
          <p:cNvPr id="44038" name="AutoShape 6" descr="blob:https://web.whatsapp.com/94047c84-d057-47b7-a1a6-1f3c0bdde6f6"/>
          <p:cNvSpPr>
            <a:spLocks noChangeAspect="1" noChangeArrowheads="1"/>
          </p:cNvSpPr>
          <p:nvPr/>
        </p:nvSpPr>
        <p:spPr bwMode="auto">
          <a:xfrm>
            <a:off x="-1316567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t-IT" sz="2400"/>
          </a:p>
        </p:txBody>
      </p:sp>
      <p:sp>
        <p:nvSpPr>
          <p:cNvPr id="44040" name="AutoShape 8" descr="Concorso Ministero Istruzione, bando reclutamento personale non  dirigenziale (DECRETO) - ScuolaInforma"/>
          <p:cNvSpPr>
            <a:spLocks noChangeAspect="1" noChangeArrowheads="1"/>
          </p:cNvSpPr>
          <p:nvPr/>
        </p:nvSpPr>
        <p:spPr bwMode="auto">
          <a:xfrm>
            <a:off x="-1316567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t-IT" sz="2400"/>
          </a:p>
        </p:txBody>
      </p:sp>
      <p:sp>
        <p:nvSpPr>
          <p:cNvPr id="44042" name="AutoShape 10" descr="Concorso Ministero Istruzione, bando reclutamento personale non  dirigenziale (DECRETO) - ScuolaInforma"/>
          <p:cNvSpPr>
            <a:spLocks noChangeAspect="1" noChangeArrowheads="1"/>
          </p:cNvSpPr>
          <p:nvPr/>
        </p:nvSpPr>
        <p:spPr bwMode="auto">
          <a:xfrm>
            <a:off x="-1316567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t-IT" sz="2400"/>
          </a:p>
        </p:txBody>
      </p:sp>
      <p:sp>
        <p:nvSpPr>
          <p:cNvPr id="44044" name="AutoShape 12" descr="Concorso Ministero Istruzione, bando reclutamento personale non  dirigenziale (DECRETO) - ScuolaInforma"/>
          <p:cNvSpPr>
            <a:spLocks noChangeAspect="1" noChangeArrowheads="1"/>
          </p:cNvSpPr>
          <p:nvPr/>
        </p:nvSpPr>
        <p:spPr bwMode="auto">
          <a:xfrm>
            <a:off x="-1316567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t-IT" sz="240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ADD9FC2E-BA0A-0A74-FEFF-D548FF279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538" y="1691680"/>
            <a:ext cx="6782958" cy="273807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5709C2DA-3840-2709-BB90-15603F648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678" y="4429755"/>
            <a:ext cx="6198678" cy="281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21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-2328862" y="3590842"/>
            <a:ext cx="13791439" cy="1046440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it-IT" sz="6000" b="1" spc="200" dirty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COSA SONO GLI ITS?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118"/>
            <a:ext cx="9144000" cy="185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142" y="6376352"/>
            <a:ext cx="9144000" cy="2804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2846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51503"/>
            <a:ext cx="8352928" cy="8040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454"/>
            <a:ext cx="9154803" cy="2470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B417AF67-E53B-640A-AB1A-86FE7E07F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617" y="2987824"/>
            <a:ext cx="7730368" cy="106246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8AF2168-E3F8-3877-8D86-660B5FAA3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95" y="4338324"/>
            <a:ext cx="2716147" cy="428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770EBFD-9B79-BB89-5E95-F39A4FF58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602" y="4338324"/>
            <a:ext cx="2688398" cy="424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840E18C-6760-A31C-8A75-54199D310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360" y="4338324"/>
            <a:ext cx="2688398" cy="424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04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B3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61F84394-8FD2-F234-C0FD-8A24639BB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B3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886071F3-B7E3-F81F-2448-AC02DBBEC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0"/>
          </a:xfrm>
          <a:prstGeom prst="rect">
            <a:avLst/>
          </a:prstGeom>
          <a:solidFill>
            <a:srgbClr val="F3900D"/>
          </a:solidFill>
        </p:spPr>
      </p:pic>
    </p:spTree>
    <p:extLst>
      <p:ext uri="{BB962C8B-B14F-4D97-AF65-F5344CB8AC3E}">
        <p14:creationId xmlns:p14="http://schemas.microsoft.com/office/powerpoint/2010/main" val="279145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CD1CF3D-8A9C-497A-BD6A-8F2009ECD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93273"/>
            <a:ext cx="9144000" cy="2255191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831942" y="2339752"/>
            <a:ext cx="5480116" cy="2341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2000" dirty="0">
                <a:solidFill>
                  <a:srgbClr val="002060"/>
                </a:solidFill>
                <a:latin typeface="+mj-lt"/>
                <a:cs typeface="Arial"/>
              </a:rPr>
              <a:t>Percorsi formativi dello stesso livello</a:t>
            </a:r>
          </a:p>
          <a:p>
            <a:pPr lvl="0"/>
            <a:r>
              <a:rPr lang="it-IT" sz="2000" dirty="0">
                <a:solidFill>
                  <a:srgbClr val="002060"/>
                </a:solidFill>
                <a:latin typeface="+mj-lt"/>
                <a:cs typeface="Arial"/>
              </a:rPr>
              <a:t>dell’Università ma:</a:t>
            </a:r>
          </a:p>
          <a:p>
            <a:pPr lvl="0"/>
            <a:endParaRPr lang="it-IT" sz="2000" dirty="0">
              <a:solidFill>
                <a:srgbClr val="002060"/>
              </a:solidFill>
              <a:latin typeface="+mj-lt"/>
              <a:cs typeface="Arial"/>
            </a:endParaRPr>
          </a:p>
          <a:p>
            <a:pPr marL="457189" indent="-45718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2060"/>
                </a:solidFill>
                <a:latin typeface="+mj-lt"/>
                <a:cs typeface="Arial"/>
              </a:rPr>
              <a:t>Più </a:t>
            </a:r>
            <a:r>
              <a:rPr lang="it-IT" sz="2000" b="1" dirty="0">
                <a:solidFill>
                  <a:srgbClr val="F3D7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/>
              </a:rPr>
              <a:t>Operativi</a:t>
            </a:r>
          </a:p>
          <a:p>
            <a:pPr marL="457189" indent="-45718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2060"/>
                </a:solidFill>
                <a:latin typeface="+mj-lt"/>
                <a:cs typeface="Arial"/>
              </a:rPr>
              <a:t>Più </a:t>
            </a:r>
            <a:r>
              <a:rPr lang="it-IT" sz="2000" b="1" dirty="0">
                <a:solidFill>
                  <a:srgbClr val="F3D7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/>
              </a:rPr>
              <a:t>Tecnici</a:t>
            </a:r>
          </a:p>
          <a:p>
            <a:pPr marL="457189" indent="-45718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2060"/>
                </a:solidFill>
                <a:latin typeface="+mj-lt"/>
                <a:cs typeface="Arial"/>
              </a:rPr>
              <a:t>Più </a:t>
            </a:r>
            <a:r>
              <a:rPr lang="it-IT" sz="2000" b="1" dirty="0">
                <a:solidFill>
                  <a:srgbClr val="F3D7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/>
              </a:rPr>
              <a:t>Brevi</a:t>
            </a:r>
            <a:r>
              <a:rPr lang="it-IT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/>
              </a:rPr>
              <a:t> </a:t>
            </a:r>
            <a:r>
              <a:rPr lang="it-IT" sz="2000" dirty="0">
                <a:solidFill>
                  <a:srgbClr val="002060"/>
                </a:solidFill>
                <a:latin typeface="+mj-lt"/>
                <a:cs typeface="Arial"/>
              </a:rPr>
              <a:t>e</a:t>
            </a:r>
            <a:r>
              <a:rPr lang="it-IT" sz="2000" b="1" dirty="0">
                <a:solidFill>
                  <a:srgbClr val="002060"/>
                </a:solidFill>
                <a:latin typeface="+mj-lt"/>
                <a:cs typeface="Arial"/>
              </a:rPr>
              <a:t> </a:t>
            </a:r>
            <a:r>
              <a:rPr lang="it-IT" sz="2000" b="1" dirty="0">
                <a:solidFill>
                  <a:srgbClr val="F3D7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/>
              </a:rPr>
              <a:t>Economici</a:t>
            </a:r>
            <a:endParaRPr lang="it-IT" sz="2000" dirty="0">
              <a:solidFill>
                <a:srgbClr val="F3D7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51520" y="751268"/>
            <a:ext cx="864096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it-IT" sz="6000" b="1" dirty="0">
                <a:ln w="1905"/>
                <a:solidFill>
                  <a:srgbClr val="F6B3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PERCHE’ SCEGLIERCI:</a:t>
            </a:r>
          </a:p>
        </p:txBody>
      </p:sp>
    </p:spTree>
    <p:extLst>
      <p:ext uri="{BB962C8B-B14F-4D97-AF65-F5344CB8AC3E}">
        <p14:creationId xmlns:p14="http://schemas.microsoft.com/office/powerpoint/2010/main" val="230071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B3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D1B22BD5-24BD-47C8-87AA-91508023C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52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ABEEE240-7C75-4F96-B1A6-237D7C0DBE25}"/>
              </a:ext>
            </a:extLst>
          </p:cNvPr>
          <p:cNvSpPr txBox="1"/>
          <p:nvPr/>
        </p:nvSpPr>
        <p:spPr>
          <a:xfrm>
            <a:off x="621752" y="616505"/>
            <a:ext cx="7900497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it-IT" sz="6000" b="1" dirty="0">
                <a:ln w="1905"/>
                <a:solidFill>
                  <a:srgbClr val="F6B3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STAGE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3C0D9002-F359-044C-5347-539D17595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93273"/>
            <a:ext cx="9144000" cy="2255191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1982B3-6B0F-4AAF-A5E8-26A69739A49E}"/>
              </a:ext>
            </a:extLst>
          </p:cNvPr>
          <p:cNvSpPr txBox="1"/>
          <p:nvPr/>
        </p:nvSpPr>
        <p:spPr>
          <a:xfrm>
            <a:off x="971600" y="2267744"/>
            <a:ext cx="7200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indent="-609585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2060"/>
                </a:solidFill>
                <a:latin typeface="+mj-lt"/>
                <a:cs typeface="Arial"/>
              </a:rPr>
              <a:t>Elemento fondamentale del </a:t>
            </a:r>
            <a:r>
              <a:rPr lang="it-IT" sz="2000" b="1" dirty="0">
                <a:solidFill>
                  <a:srgbClr val="F3D75F"/>
                </a:solidFill>
                <a:latin typeface="+mj-lt"/>
                <a:cs typeface="Arial"/>
              </a:rPr>
              <a:t>piano di studio</a:t>
            </a:r>
          </a:p>
          <a:p>
            <a:endParaRPr lang="it-IT" sz="2000" dirty="0">
              <a:solidFill>
                <a:srgbClr val="002060"/>
              </a:solidFill>
              <a:latin typeface="+mj-lt"/>
              <a:cs typeface="Arial"/>
            </a:endParaRPr>
          </a:p>
          <a:p>
            <a:pPr marL="609585" indent="-609585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2060"/>
                </a:solidFill>
                <a:latin typeface="+mj-lt"/>
                <a:cs typeface="Arial"/>
              </a:rPr>
              <a:t>Rinforzo della conoscenza teorica attraverso </a:t>
            </a:r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/>
              </a:rPr>
              <a:t>l’</a:t>
            </a:r>
            <a:r>
              <a:rPr lang="it-IT" sz="2000" b="1" dirty="0">
                <a:solidFill>
                  <a:srgbClr val="F3D75F"/>
                </a:solidFill>
                <a:latin typeface="+mj-lt"/>
                <a:cs typeface="Arial"/>
              </a:rPr>
              <a:t>applicazione pratica</a:t>
            </a:r>
          </a:p>
          <a:p>
            <a:endParaRPr lang="it-IT" sz="2000" b="1" dirty="0">
              <a:solidFill>
                <a:srgbClr val="F3D75F"/>
              </a:solidFill>
              <a:latin typeface="+mj-lt"/>
              <a:cs typeface="Arial"/>
            </a:endParaRPr>
          </a:p>
          <a:p>
            <a:pPr marL="609585" indent="-609585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2060"/>
                </a:solidFill>
                <a:latin typeface="+mj-lt"/>
                <a:cs typeface="Arial"/>
              </a:rPr>
              <a:t>Apprendimento di </a:t>
            </a:r>
            <a:r>
              <a:rPr lang="it-IT" sz="2000" b="1" dirty="0">
                <a:solidFill>
                  <a:srgbClr val="F3D75F"/>
                </a:solidFill>
                <a:latin typeface="+mj-lt"/>
                <a:cs typeface="Arial"/>
              </a:rPr>
              <a:t>linguaggi</a:t>
            </a:r>
            <a:r>
              <a:rPr lang="it-IT" sz="2000" dirty="0">
                <a:solidFill>
                  <a:srgbClr val="002060"/>
                </a:solidFill>
                <a:latin typeface="+mj-lt"/>
                <a:cs typeface="Arial"/>
              </a:rPr>
              <a:t>, </a:t>
            </a:r>
            <a:r>
              <a:rPr lang="it-IT" sz="2000" b="1" dirty="0">
                <a:solidFill>
                  <a:srgbClr val="F3D75F"/>
                </a:solidFill>
                <a:latin typeface="+mj-lt"/>
                <a:cs typeface="Arial"/>
              </a:rPr>
              <a:t>comportamenti</a:t>
            </a:r>
            <a:r>
              <a:rPr lang="it-IT" sz="2000" dirty="0">
                <a:solidFill>
                  <a:srgbClr val="002060"/>
                </a:solidFill>
                <a:latin typeface="+mj-lt"/>
                <a:cs typeface="Arial"/>
              </a:rPr>
              <a:t> e </a:t>
            </a:r>
            <a:r>
              <a:rPr lang="it-IT" sz="2000" b="1" dirty="0">
                <a:solidFill>
                  <a:srgbClr val="F3D75F"/>
                </a:solidFill>
                <a:latin typeface="+mj-lt"/>
                <a:cs typeface="Arial"/>
              </a:rPr>
              <a:t>regole</a:t>
            </a:r>
            <a:r>
              <a:rPr lang="it-IT" sz="2000" dirty="0">
                <a:solidFill>
                  <a:srgbClr val="002060"/>
                </a:solidFill>
                <a:latin typeface="+mj-lt"/>
                <a:cs typeface="Arial"/>
              </a:rPr>
              <a:t> del mondo del lavoro</a:t>
            </a:r>
          </a:p>
          <a:p>
            <a:endParaRPr lang="it-IT" sz="2000" dirty="0">
              <a:solidFill>
                <a:srgbClr val="002060"/>
              </a:solidFill>
              <a:latin typeface="+mj-lt"/>
              <a:cs typeface="Arial"/>
            </a:endParaRPr>
          </a:p>
          <a:p>
            <a:pPr marL="609585" indent="-609585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2060"/>
                </a:solidFill>
                <a:latin typeface="+mj-lt"/>
                <a:cs typeface="Arial"/>
              </a:rPr>
              <a:t>Un’occasione per… </a:t>
            </a:r>
            <a:r>
              <a:rPr lang="it-IT" sz="2000" b="1" i="1" dirty="0">
                <a:solidFill>
                  <a:srgbClr val="002060"/>
                </a:solidFill>
                <a:latin typeface="+mj-lt"/>
                <a:cs typeface="Arial"/>
              </a:rPr>
              <a:t>farsi conoscere</a:t>
            </a:r>
            <a:r>
              <a:rPr lang="it-IT" sz="2000" dirty="0">
                <a:solidFill>
                  <a:srgbClr val="002060"/>
                </a:solidFill>
                <a:latin typeface="+mj-lt"/>
                <a:cs typeface="Arial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1426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5D603B64-693E-4021-98C3-D44210133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476862" y="318999"/>
            <a:ext cx="3283996" cy="6397291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330907" y="2267744"/>
            <a:ext cx="8482183" cy="3573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66773" lvl="1" indent="-457189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002060"/>
                </a:solidFill>
                <a:latin typeface="+mj-lt"/>
                <a:cs typeface="Arial"/>
              </a:rPr>
              <a:t>Numero chiuso</a:t>
            </a:r>
            <a:r>
              <a:rPr lang="it-IT" sz="2000" dirty="0">
                <a:solidFill>
                  <a:srgbClr val="002060"/>
                </a:solidFill>
                <a:latin typeface="+mj-lt"/>
                <a:cs typeface="Arial"/>
              </a:rPr>
              <a:t>: prove di selezione per l’ingresso al corso</a:t>
            </a:r>
          </a:p>
          <a:p>
            <a:pPr marL="1066773" lvl="1" indent="-457189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002060"/>
                </a:solidFill>
                <a:latin typeface="+mj-lt"/>
                <a:cs typeface="Arial"/>
              </a:rPr>
              <a:t>Durata</a:t>
            </a:r>
            <a:r>
              <a:rPr lang="it-IT" sz="2000" dirty="0">
                <a:solidFill>
                  <a:srgbClr val="002060"/>
                </a:solidFill>
                <a:latin typeface="+mj-lt"/>
                <a:cs typeface="Arial"/>
              </a:rPr>
              <a:t>: 1800 ore di cui 1000 ore di stage</a:t>
            </a:r>
          </a:p>
          <a:p>
            <a:pPr marL="1066773" lvl="1" indent="-457189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002060"/>
                </a:solidFill>
                <a:latin typeface="+mj-lt"/>
                <a:cs typeface="Arial"/>
              </a:rPr>
              <a:t>Gratuito: </a:t>
            </a:r>
            <a:r>
              <a:rPr lang="it-IT" sz="2000" dirty="0">
                <a:solidFill>
                  <a:srgbClr val="002060"/>
                </a:solidFill>
                <a:latin typeface="+mj-lt"/>
                <a:cs typeface="Arial"/>
              </a:rPr>
              <a:t>finanziato dal PNRR</a:t>
            </a:r>
          </a:p>
          <a:p>
            <a:pPr marL="1066773" lvl="1" indent="-457189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2060"/>
                </a:solidFill>
                <a:latin typeface="+mj-lt"/>
                <a:cs typeface="Arial"/>
              </a:rPr>
              <a:t>Materiale didattico gratuito</a:t>
            </a:r>
          </a:p>
          <a:p>
            <a:pPr marL="1066773" lvl="1" indent="-457189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2060"/>
                </a:solidFill>
                <a:latin typeface="+mj-lt"/>
                <a:cs typeface="Arial"/>
              </a:rPr>
              <a:t>Esperienza all’estero con il programma </a:t>
            </a:r>
            <a:r>
              <a:rPr lang="it-IT" sz="2000" b="1" dirty="0">
                <a:solidFill>
                  <a:srgbClr val="F6B32E"/>
                </a:solidFill>
                <a:latin typeface="+mj-lt"/>
                <a:cs typeface="Arial"/>
              </a:rPr>
              <a:t>Erasmus +</a:t>
            </a:r>
          </a:p>
          <a:p>
            <a:pPr marL="1066773" lvl="1" indent="-457189">
              <a:lnSpc>
                <a:spcPct val="150000"/>
              </a:lnSpc>
              <a:buFont typeface="Courier New"/>
              <a:buChar char="o"/>
            </a:pPr>
            <a:endParaRPr lang="it-IT" sz="2000" dirty="0">
              <a:solidFill>
                <a:srgbClr val="002060"/>
              </a:solidFill>
              <a:latin typeface="+mj-lt"/>
              <a:cs typeface="Arial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5488412-F86D-4AB8-9AE4-A21E59DF09EA}"/>
              </a:ext>
            </a:extLst>
          </p:cNvPr>
          <p:cNvSpPr txBox="1"/>
          <p:nvPr/>
        </p:nvSpPr>
        <p:spPr>
          <a:xfrm>
            <a:off x="-764950" y="768350"/>
            <a:ext cx="10673899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dirty="0">
                <a:ln w="1905"/>
                <a:solidFill>
                  <a:srgbClr val="F6B3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Caratteristiche dei Corsi: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92F4C5A-1798-3F52-2721-A490528AED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93273"/>
            <a:ext cx="9144000" cy="225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07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7F908-1F63-04C2-5C40-EA79042AC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D78AE4F3-F053-DAD3-B993-104E56E26A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365104" y="368459"/>
            <a:ext cx="3283996" cy="6397291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88EA55F-6C97-2222-7DDC-C2D4DCCD124A}"/>
              </a:ext>
            </a:extLst>
          </p:cNvPr>
          <p:cNvSpPr txBox="1"/>
          <p:nvPr/>
        </p:nvSpPr>
        <p:spPr>
          <a:xfrm>
            <a:off x="-708587" y="683568"/>
            <a:ext cx="10673899" cy="99520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it-IT" sz="5867" b="1" dirty="0">
                <a:ln w="1905"/>
                <a:solidFill>
                  <a:srgbClr val="F6B3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QUALIFICHE: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9C7537D2-0D26-94FE-B361-B61D22989AE2}"/>
              </a:ext>
            </a:extLst>
          </p:cNvPr>
          <p:cNvGrpSpPr/>
          <p:nvPr/>
        </p:nvGrpSpPr>
        <p:grpSpPr>
          <a:xfrm>
            <a:off x="527989" y="1990740"/>
            <a:ext cx="8088022" cy="4093428"/>
            <a:chOff x="527989" y="2699792"/>
            <a:chExt cx="8088022" cy="4093428"/>
          </a:xfrm>
        </p:grpSpPr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D11A3F00-8E11-D8D0-04E9-D2D7AE91308A}"/>
                </a:ext>
              </a:extLst>
            </p:cNvPr>
            <p:cNvSpPr txBox="1"/>
            <p:nvPr/>
          </p:nvSpPr>
          <p:spPr>
            <a:xfrm>
              <a:off x="527989" y="2699792"/>
              <a:ext cx="8088022" cy="4093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endParaRPr lang="it-IT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/>
              </a:endParaRPr>
            </a:p>
            <a:p>
              <a:pPr lvl="0" algn="ctr"/>
              <a:r>
                <a:rPr lang="it-IT" sz="2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cs typeface="Arial"/>
                </a:rPr>
                <a:t>ESAME DI STATO</a:t>
              </a:r>
              <a:endParaRPr lang="it-IT" sz="2000" dirty="0">
                <a:solidFill>
                  <a:srgbClr val="002060"/>
                </a:solidFill>
                <a:latin typeface="+mj-lt"/>
                <a:cs typeface="Arial"/>
              </a:endParaRPr>
            </a:p>
            <a:p>
              <a:pPr indent="-457189" algn="ctr">
                <a:buFont typeface="Arial" panose="020B0604020202020204" pitchFamily="34" charset="0"/>
                <a:buChar char="•"/>
              </a:pPr>
              <a:r>
                <a:rPr lang="it-IT" sz="2000" dirty="0">
                  <a:solidFill>
                    <a:srgbClr val="002060"/>
                  </a:solidFill>
                  <a:latin typeface="+mj-lt"/>
                  <a:cs typeface="Arial"/>
                </a:rPr>
                <a:t>Requisiti di ammissione: 80% della durata del corso</a:t>
              </a:r>
            </a:p>
            <a:p>
              <a:pPr lvl="0" algn="ctr"/>
              <a:endParaRPr lang="it-IT" sz="2000" dirty="0">
                <a:solidFill>
                  <a:srgbClr val="002060"/>
                </a:solidFill>
                <a:latin typeface="+mj-lt"/>
                <a:cs typeface="Arial"/>
              </a:endParaRPr>
            </a:p>
            <a:p>
              <a:pPr lvl="0" algn="ctr"/>
              <a:endParaRPr lang="it-IT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/>
              </a:endParaRPr>
            </a:p>
            <a:p>
              <a:pPr lvl="0" algn="ctr"/>
              <a:endParaRPr lang="it-IT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/>
              </a:endParaRPr>
            </a:p>
            <a:p>
              <a:pPr lvl="0" algn="ctr"/>
              <a:r>
                <a:rPr lang="it-IT" sz="2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cs typeface="Arial"/>
                </a:rPr>
                <a:t>DIPLOMA DI “TECNICO SUPERIORE”</a:t>
              </a:r>
            </a:p>
            <a:p>
              <a:pPr indent="-457189" algn="ctr">
                <a:buFont typeface="Arial" panose="020B0604020202020204" pitchFamily="34" charset="0"/>
                <a:buChar char="•"/>
              </a:pPr>
              <a:r>
                <a:rPr lang="it-IT" sz="2000" dirty="0">
                  <a:solidFill>
                    <a:srgbClr val="002060"/>
                  </a:solidFill>
                  <a:latin typeface="+mj-lt"/>
                  <a:cs typeface="Arial"/>
                </a:rPr>
                <a:t>5° livello del Quadro Europeo delle Qualifiche – </a:t>
              </a:r>
              <a:r>
                <a:rPr lang="it-IT" sz="2000" b="1" dirty="0">
                  <a:solidFill>
                    <a:srgbClr val="002060"/>
                  </a:solidFill>
                  <a:latin typeface="+mj-lt"/>
                  <a:cs typeface="Arial"/>
                </a:rPr>
                <a:t>EQF - Europass Diploma </a:t>
              </a:r>
              <a:r>
                <a:rPr lang="it-IT" sz="2000" b="1" dirty="0" err="1">
                  <a:solidFill>
                    <a:srgbClr val="002060"/>
                  </a:solidFill>
                  <a:latin typeface="+mj-lt"/>
                  <a:cs typeface="Arial"/>
                </a:rPr>
                <a:t>Supplement</a:t>
              </a:r>
              <a:r>
                <a:rPr lang="it-IT" sz="2000" b="1" dirty="0">
                  <a:solidFill>
                    <a:srgbClr val="002060"/>
                  </a:solidFill>
                  <a:latin typeface="+mj-lt"/>
                  <a:cs typeface="Arial"/>
                </a:rPr>
                <a:t> </a:t>
              </a:r>
            </a:p>
            <a:p>
              <a:pPr indent="-457189" algn="ctr">
                <a:buFont typeface="Arial" panose="020B0604020202020204" pitchFamily="34" charset="0"/>
                <a:buChar char="•"/>
              </a:pPr>
              <a:endParaRPr lang="it-IT" sz="2000" b="1" dirty="0">
                <a:solidFill>
                  <a:srgbClr val="002060"/>
                </a:solidFill>
                <a:latin typeface="+mj-lt"/>
                <a:cs typeface="Arial"/>
              </a:endParaRPr>
            </a:p>
            <a:p>
              <a:pPr indent="-457189" algn="ctr">
                <a:buFont typeface="Arial" panose="020B0604020202020204" pitchFamily="34" charset="0"/>
                <a:buChar char="•"/>
              </a:pPr>
              <a:endParaRPr lang="it-IT" sz="2000" b="1" dirty="0">
                <a:solidFill>
                  <a:srgbClr val="002060"/>
                </a:solidFill>
                <a:latin typeface="+mj-lt"/>
                <a:cs typeface="Arial"/>
              </a:endParaRPr>
            </a:p>
            <a:p>
              <a:pPr indent="-457189" algn="ctr">
                <a:buFont typeface="Arial" panose="020B0604020202020204" pitchFamily="34" charset="0"/>
                <a:buChar char="•"/>
              </a:pPr>
              <a:r>
                <a:rPr lang="it-IT" sz="2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cs typeface="Arial"/>
                </a:rPr>
                <a:t>CERTIFICATO CAMBRIDGE DI LINGUA INGLESE</a:t>
              </a:r>
            </a:p>
            <a:p>
              <a:pPr lvl="0"/>
              <a:endParaRPr lang="it-IT" sz="2000" b="1" dirty="0">
                <a:solidFill>
                  <a:srgbClr val="002060"/>
                </a:solidFill>
                <a:latin typeface="Arial"/>
                <a:cs typeface="Arial"/>
              </a:endParaRPr>
            </a:p>
          </p:txBody>
        </p:sp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A37FE9E3-97FB-9503-B264-F63FF89EB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8608" y="3779912"/>
              <a:ext cx="786785" cy="579281"/>
            </a:xfrm>
            <a:prstGeom prst="rect">
              <a:avLst/>
            </a:prstGeom>
          </p:spPr>
        </p:pic>
      </p:grpSp>
      <p:pic>
        <p:nvPicPr>
          <p:cNvPr id="10" name="Immagine 9">
            <a:extLst>
              <a:ext uri="{FF2B5EF4-FFF2-40B4-BE49-F238E27FC236}">
                <a16:creationId xmlns:a16="http://schemas.microsoft.com/office/drawing/2014/main" id="{9AD1F5B5-B2E0-B4DB-3BE1-EF8F027746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93273"/>
            <a:ext cx="9144000" cy="225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34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D1A8C233-EB89-37BA-9421-7D281AEBB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496"/>
            <a:ext cx="9169042" cy="916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24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-393539" y="611560"/>
            <a:ext cx="10046248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it-IT" sz="6000" b="1" dirty="0">
                <a:ln w="1905"/>
                <a:solidFill>
                  <a:srgbClr val="F3D7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ITS PER IL LAVORO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54EDF7A-E839-404B-B8DA-81FEBF128C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844" r="12903"/>
          <a:stretch/>
        </p:blipFill>
        <p:spPr>
          <a:xfrm>
            <a:off x="21743" y="3056465"/>
            <a:ext cx="9122257" cy="4464496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6E457E55-EFEE-BCF7-D99A-C14236FDCEF4}"/>
              </a:ext>
            </a:extLst>
          </p:cNvPr>
          <p:cNvSpPr/>
          <p:nvPr/>
        </p:nvSpPr>
        <p:spPr>
          <a:xfrm>
            <a:off x="-144016" y="2195736"/>
            <a:ext cx="9396536" cy="860729"/>
          </a:xfrm>
          <a:prstGeom prst="rect">
            <a:avLst/>
          </a:prstGeom>
          <a:solidFill>
            <a:srgbClr val="F5E5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EE0954F-1DAF-8FF9-5277-0FDCE63B5D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753" b="92763"/>
          <a:stretch/>
        </p:blipFill>
        <p:spPr>
          <a:xfrm>
            <a:off x="-14240" y="2491131"/>
            <a:ext cx="8964488" cy="496693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7094B46D-C99B-DFEC-C181-7235E0531A06}"/>
              </a:ext>
            </a:extLst>
          </p:cNvPr>
          <p:cNvSpPr/>
          <p:nvPr/>
        </p:nvSpPr>
        <p:spPr>
          <a:xfrm>
            <a:off x="0" y="7520961"/>
            <a:ext cx="9144000" cy="1623039"/>
          </a:xfrm>
          <a:prstGeom prst="rect">
            <a:avLst/>
          </a:prstGeom>
          <a:solidFill>
            <a:srgbClr val="F5E5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51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-323340" y="251521"/>
            <a:ext cx="10046248" cy="99520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it-IT" sz="5867" b="1" dirty="0">
                <a:ln w="1905"/>
                <a:solidFill>
                  <a:srgbClr val="F3D7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ITS PER IL LAVORO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467D655-4229-4871-A23C-0109635A41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92" b="16313"/>
          <a:stretch/>
        </p:blipFill>
        <p:spPr>
          <a:xfrm>
            <a:off x="0" y="1478587"/>
            <a:ext cx="9144000" cy="388843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B6BF640-95DF-442C-A684-39E9963E6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5724128"/>
            <a:ext cx="8237868" cy="32840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D7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D1E0257A-79CE-CE7B-FA1B-5BCDA9EC7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0"/>
            <a:ext cx="9180512" cy="918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95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D7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79F93105-E797-40EB-972C-C2D8CCAC4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9144000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16580CE0-1EFA-7F97-731E-CBEAF07CA622}"/>
              </a:ext>
            </a:extLst>
          </p:cNvPr>
          <p:cNvSpPr/>
          <p:nvPr/>
        </p:nvSpPr>
        <p:spPr>
          <a:xfrm>
            <a:off x="0" y="7164288"/>
            <a:ext cx="9144000" cy="1979712"/>
          </a:xfrm>
          <a:prstGeom prst="rect">
            <a:avLst/>
          </a:prstGeom>
          <a:solidFill>
            <a:srgbClr val="2C385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FFE3526-2368-4284-B524-47BD39FDA062}"/>
              </a:ext>
            </a:extLst>
          </p:cNvPr>
          <p:cNvSpPr/>
          <p:nvPr/>
        </p:nvSpPr>
        <p:spPr>
          <a:xfrm>
            <a:off x="251520" y="321506"/>
            <a:ext cx="4359425" cy="1285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dirty="0">
                <a:solidFill>
                  <a:srgbClr val="453D1D"/>
                </a:solidFill>
                <a:latin typeface="+mj-lt"/>
              </a:rPr>
              <a:t>Tecnico Superiore per la promozione e il marketing delle filiere turistiche e delle attività culturali.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ED4C17C-BCBC-4440-A320-4FD355266C39}"/>
              </a:ext>
            </a:extLst>
          </p:cNvPr>
          <p:cNvSpPr txBox="1"/>
          <p:nvPr/>
        </p:nvSpPr>
        <p:spPr>
          <a:xfrm>
            <a:off x="3148569" y="7740352"/>
            <a:ext cx="2360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F4D85F"/>
                </a:solidFill>
                <a:latin typeface="+mj-lt"/>
              </a:rPr>
              <a:t>Comunicazione e marketing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050DE50-8A9D-0420-6AAB-3F8269FC0CFB}"/>
              </a:ext>
            </a:extLst>
          </p:cNvPr>
          <p:cNvSpPr txBox="1"/>
          <p:nvPr/>
        </p:nvSpPr>
        <p:spPr>
          <a:xfrm>
            <a:off x="35496" y="7745650"/>
            <a:ext cx="30396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F4D85F"/>
                </a:solidFill>
                <a:latin typeface="+mj-lt"/>
              </a:rPr>
              <a:t>Gestione musei e associazioni di promozione della cultura e del territorio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55233A2-3663-F29B-911D-432CE874B139}"/>
              </a:ext>
            </a:extLst>
          </p:cNvPr>
          <p:cNvSpPr txBox="1"/>
          <p:nvPr/>
        </p:nvSpPr>
        <p:spPr>
          <a:xfrm>
            <a:off x="5582876" y="7745650"/>
            <a:ext cx="3525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F4D85F"/>
                </a:solidFill>
                <a:latin typeface="+mj-lt"/>
              </a:rPr>
              <a:t>Valorizzazione e promozione dei prodotti turistici e enogastronomici del territorio</a:t>
            </a:r>
          </a:p>
        </p:txBody>
      </p:sp>
      <p:sp>
        <p:nvSpPr>
          <p:cNvPr id="11" name="Terminatore 3" descr="OBIETTIVI DEL CORSO">
            <a:extLst>
              <a:ext uri="{FF2B5EF4-FFF2-40B4-BE49-F238E27FC236}">
                <a16:creationId xmlns:a16="http://schemas.microsoft.com/office/drawing/2014/main" id="{D93EC569-077D-64EA-55BB-6BE84DD2AD40}"/>
              </a:ext>
            </a:extLst>
          </p:cNvPr>
          <p:cNvSpPr/>
          <p:nvPr/>
        </p:nvSpPr>
        <p:spPr>
          <a:xfrm>
            <a:off x="251520" y="6996269"/>
            <a:ext cx="2724133" cy="672075"/>
          </a:xfrm>
          <a:prstGeom prst="flowChartTerminator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67" dirty="0">
                <a:solidFill>
                  <a:srgbClr val="F3D75F"/>
                </a:solidFill>
                <a:latin typeface="+mj-lt"/>
              </a:rPr>
              <a:t>Obiettivi del Corso</a:t>
            </a:r>
          </a:p>
        </p:txBody>
      </p:sp>
    </p:spTree>
    <p:extLst>
      <p:ext uri="{BB962C8B-B14F-4D97-AF65-F5344CB8AC3E}">
        <p14:creationId xmlns:p14="http://schemas.microsoft.com/office/powerpoint/2010/main" val="150410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D7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6224B83-91FF-4504-BD6C-4C8BE13C08C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0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C36F270D-B34D-1C6D-17BF-BF9F70710857}"/>
              </a:ext>
            </a:extLst>
          </p:cNvPr>
          <p:cNvSpPr/>
          <p:nvPr/>
        </p:nvSpPr>
        <p:spPr>
          <a:xfrm>
            <a:off x="6243531" y="0"/>
            <a:ext cx="2936981" cy="9144000"/>
          </a:xfrm>
          <a:prstGeom prst="rect">
            <a:avLst/>
          </a:prstGeom>
          <a:solidFill>
            <a:srgbClr val="2C38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Terminatore 3" descr="OBIETTIVI DEL CORSO">
            <a:extLst>
              <a:ext uri="{FF2B5EF4-FFF2-40B4-BE49-F238E27FC236}">
                <a16:creationId xmlns:a16="http://schemas.microsoft.com/office/drawing/2014/main" id="{ECA564E1-7094-46BD-ACE6-11F9F7394EC5}"/>
              </a:ext>
            </a:extLst>
          </p:cNvPr>
          <p:cNvSpPr/>
          <p:nvPr/>
        </p:nvSpPr>
        <p:spPr>
          <a:xfrm>
            <a:off x="6349953" y="883058"/>
            <a:ext cx="2724133" cy="672075"/>
          </a:xfrm>
          <a:prstGeom prst="flowChartTerminator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67" dirty="0">
                <a:solidFill>
                  <a:srgbClr val="F3D75F"/>
                </a:solidFill>
                <a:latin typeface="+mj-lt"/>
              </a:rPr>
              <a:t>Obiettivi del Corso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096FEC2-C217-4FDD-A7A5-2EBF75157B94}"/>
              </a:ext>
            </a:extLst>
          </p:cNvPr>
          <p:cNvSpPr txBox="1"/>
          <p:nvPr/>
        </p:nvSpPr>
        <p:spPr>
          <a:xfrm>
            <a:off x="6457391" y="2434982"/>
            <a:ext cx="250925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F4D85F"/>
                </a:solidFill>
                <a:latin typeface="+mj-lt"/>
              </a:rPr>
              <a:t>Gestione strutture turistico-ricettive</a:t>
            </a:r>
          </a:p>
          <a:p>
            <a:endParaRPr lang="it-IT" dirty="0">
              <a:solidFill>
                <a:srgbClr val="F4D85F"/>
              </a:solidFill>
              <a:latin typeface="+mj-lt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F4D85F"/>
                </a:solidFill>
                <a:latin typeface="+mj-lt"/>
              </a:rPr>
              <a:t>Pianificazione strategie di posizionamento</a:t>
            </a:r>
          </a:p>
          <a:p>
            <a:endParaRPr lang="it-IT" dirty="0">
              <a:solidFill>
                <a:srgbClr val="F4D85F"/>
              </a:solidFill>
              <a:latin typeface="+mj-lt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F4D85F"/>
                </a:solidFill>
                <a:latin typeface="+mj-lt"/>
              </a:rPr>
              <a:t>Comunicazione e marketing</a:t>
            </a:r>
          </a:p>
          <a:p>
            <a:endParaRPr lang="it-IT" dirty="0">
              <a:solidFill>
                <a:srgbClr val="F4D85F"/>
              </a:solidFill>
              <a:latin typeface="+mj-lt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F4D85F"/>
                </a:solidFill>
                <a:latin typeface="+mj-lt"/>
              </a:rPr>
              <a:t>Gestione risorse umane</a:t>
            </a:r>
          </a:p>
          <a:p>
            <a:endParaRPr lang="it-IT" dirty="0">
              <a:solidFill>
                <a:srgbClr val="F4D85F"/>
              </a:solidFill>
              <a:latin typeface="+mj-lt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F4D85F"/>
                </a:solidFill>
                <a:latin typeface="+mj-lt"/>
              </a:rPr>
              <a:t>Strategie di fidelizzazione della clientela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3A98C8E-825F-ED8C-2E53-5AE0FF63C095}"/>
              </a:ext>
            </a:extLst>
          </p:cNvPr>
          <p:cNvSpPr/>
          <p:nvPr/>
        </p:nvSpPr>
        <p:spPr>
          <a:xfrm>
            <a:off x="1" y="7092280"/>
            <a:ext cx="5004048" cy="792088"/>
          </a:xfrm>
          <a:prstGeom prst="rect">
            <a:avLst/>
          </a:prstGeom>
          <a:solidFill>
            <a:srgbClr val="E1C93B">
              <a:alpha val="8549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44DD0F5-6728-7690-7C85-331BE6828BBA}"/>
              </a:ext>
            </a:extLst>
          </p:cNvPr>
          <p:cNvSpPr/>
          <p:nvPr/>
        </p:nvSpPr>
        <p:spPr>
          <a:xfrm>
            <a:off x="179512" y="6948264"/>
            <a:ext cx="4824536" cy="898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867" b="1" dirty="0">
                <a:solidFill>
                  <a:srgbClr val="434013"/>
                </a:solidFill>
                <a:latin typeface="+mj-lt"/>
              </a:rPr>
              <a:t>Tecnico Superiore per la gestione</a:t>
            </a:r>
          </a:p>
          <a:p>
            <a:pPr>
              <a:lnSpc>
                <a:spcPct val="150000"/>
              </a:lnSpc>
            </a:pPr>
            <a:r>
              <a:rPr lang="it-IT" sz="1867" b="1" dirty="0">
                <a:solidFill>
                  <a:srgbClr val="434013"/>
                </a:solidFill>
                <a:latin typeface="+mj-lt"/>
              </a:rPr>
              <a:t>di strutture Turistico-Ricettive.</a:t>
            </a:r>
          </a:p>
        </p:txBody>
      </p:sp>
    </p:spTree>
    <p:extLst>
      <p:ext uri="{BB962C8B-B14F-4D97-AF65-F5344CB8AC3E}">
        <p14:creationId xmlns:p14="http://schemas.microsoft.com/office/powerpoint/2010/main" val="155906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D7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A75BFFE0-16B7-4387-9763-B74B41510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1B4527C-4DF2-4F10-BC85-48427E973CA4}"/>
              </a:ext>
            </a:extLst>
          </p:cNvPr>
          <p:cNvSpPr txBox="1"/>
          <p:nvPr/>
        </p:nvSpPr>
        <p:spPr>
          <a:xfrm>
            <a:off x="10044608" y="3399723"/>
            <a:ext cx="3264057" cy="4729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Valorizzazione dei prodotti enogastronomici del territorio</a:t>
            </a:r>
          </a:p>
          <a:p>
            <a:endParaRPr lang="it-IT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Pianificazione strategie di posizionamento</a:t>
            </a:r>
          </a:p>
          <a:p>
            <a:endParaRPr lang="it-IT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Organizzazione eventi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Comunicazione e commercializzazione</a:t>
            </a:r>
          </a:p>
          <a:p>
            <a:endParaRPr lang="it-IT" sz="2133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23290BA-A53F-8D24-889E-D9868F577503}"/>
              </a:ext>
            </a:extLst>
          </p:cNvPr>
          <p:cNvSpPr/>
          <p:nvPr/>
        </p:nvSpPr>
        <p:spPr>
          <a:xfrm>
            <a:off x="0" y="7164288"/>
            <a:ext cx="9144000" cy="1979712"/>
          </a:xfrm>
          <a:prstGeom prst="rect">
            <a:avLst/>
          </a:prstGeom>
          <a:solidFill>
            <a:srgbClr val="2C385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FCA37B1-A566-CA6A-B604-80B7E7BFA4F6}"/>
              </a:ext>
            </a:extLst>
          </p:cNvPr>
          <p:cNvSpPr txBox="1"/>
          <p:nvPr/>
        </p:nvSpPr>
        <p:spPr>
          <a:xfrm>
            <a:off x="3148569" y="7740352"/>
            <a:ext cx="23609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F4D85F"/>
                </a:solidFill>
                <a:latin typeface="+mj-lt"/>
              </a:rPr>
              <a:t>Pianificazione strategie di posizionamento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49FAFC4-A28F-3EB7-4D76-087B935442FF}"/>
              </a:ext>
            </a:extLst>
          </p:cNvPr>
          <p:cNvSpPr txBox="1"/>
          <p:nvPr/>
        </p:nvSpPr>
        <p:spPr>
          <a:xfrm>
            <a:off x="35496" y="7745650"/>
            <a:ext cx="30396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F4D85F"/>
                </a:solidFill>
                <a:latin typeface="+mj-lt"/>
              </a:rPr>
              <a:t>Valorizzazione dei prodotti enogastronomici del territorio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1E66AA8-2E07-96EE-003D-01802D96B6AD}"/>
              </a:ext>
            </a:extLst>
          </p:cNvPr>
          <p:cNvSpPr txBox="1"/>
          <p:nvPr/>
        </p:nvSpPr>
        <p:spPr>
          <a:xfrm>
            <a:off x="5582876" y="7745650"/>
            <a:ext cx="3525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F4D85F"/>
                </a:solidFill>
                <a:latin typeface="+mj-lt"/>
              </a:rPr>
              <a:t>Organizzazione eventi</a:t>
            </a:r>
          </a:p>
        </p:txBody>
      </p:sp>
      <p:sp>
        <p:nvSpPr>
          <p:cNvPr id="12" name="Terminatore 3" descr="OBIETTIVI DEL CORSO">
            <a:extLst>
              <a:ext uri="{FF2B5EF4-FFF2-40B4-BE49-F238E27FC236}">
                <a16:creationId xmlns:a16="http://schemas.microsoft.com/office/drawing/2014/main" id="{2043B647-E2DF-579B-8B5E-A84CAF4FCE95}"/>
              </a:ext>
            </a:extLst>
          </p:cNvPr>
          <p:cNvSpPr/>
          <p:nvPr/>
        </p:nvSpPr>
        <p:spPr>
          <a:xfrm>
            <a:off x="251520" y="6996269"/>
            <a:ext cx="2724133" cy="672075"/>
          </a:xfrm>
          <a:prstGeom prst="flowChartTerminator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67" dirty="0">
                <a:solidFill>
                  <a:srgbClr val="F3D75F"/>
                </a:solidFill>
                <a:latin typeface="+mj-lt"/>
              </a:rPr>
              <a:t>Obiettivi del Corso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7381A6F-2EB5-3CC3-8762-8670C5F29339}"/>
              </a:ext>
            </a:extLst>
          </p:cNvPr>
          <p:cNvSpPr/>
          <p:nvPr/>
        </p:nvSpPr>
        <p:spPr>
          <a:xfrm>
            <a:off x="251520" y="321506"/>
            <a:ext cx="4359425" cy="1285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800" b="1" dirty="0">
                <a:solidFill>
                  <a:schemeClr val="bg1"/>
                </a:solidFill>
                <a:latin typeface="+mj-lt"/>
              </a:rPr>
              <a:t>Tecnico Superiore per la promozione e il marketing delle filiere turistiche e delle attività culturali.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A67AF41-34B6-8052-F0C8-435DA690CBD6}"/>
              </a:ext>
            </a:extLst>
          </p:cNvPr>
          <p:cNvSpPr txBox="1"/>
          <p:nvPr/>
        </p:nvSpPr>
        <p:spPr>
          <a:xfrm>
            <a:off x="5553991" y="8260159"/>
            <a:ext cx="3525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F4D85F"/>
                </a:solidFill>
                <a:latin typeface="+mj-lt"/>
              </a:rPr>
              <a:t>Comunicazione e commercializzazione</a:t>
            </a:r>
          </a:p>
        </p:txBody>
      </p:sp>
    </p:spTree>
    <p:extLst>
      <p:ext uri="{BB962C8B-B14F-4D97-AF65-F5344CB8AC3E}">
        <p14:creationId xmlns:p14="http://schemas.microsoft.com/office/powerpoint/2010/main" val="149449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D7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A872C1B5-0B2E-42CD-9FE8-20BC5E794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0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21AC33B9-1F5A-DF0A-82D6-2E8766AA2BF4}"/>
              </a:ext>
            </a:extLst>
          </p:cNvPr>
          <p:cNvSpPr/>
          <p:nvPr/>
        </p:nvSpPr>
        <p:spPr>
          <a:xfrm>
            <a:off x="6243531" y="0"/>
            <a:ext cx="2936981" cy="9144000"/>
          </a:xfrm>
          <a:prstGeom prst="rect">
            <a:avLst/>
          </a:prstGeom>
          <a:solidFill>
            <a:srgbClr val="2C38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Terminatore 3" descr="OBIETTIVI DEL CORSO">
            <a:extLst>
              <a:ext uri="{FF2B5EF4-FFF2-40B4-BE49-F238E27FC236}">
                <a16:creationId xmlns:a16="http://schemas.microsoft.com/office/drawing/2014/main" id="{EF552279-9F3E-945F-47EC-0D7F2D6C0CBD}"/>
              </a:ext>
            </a:extLst>
          </p:cNvPr>
          <p:cNvSpPr/>
          <p:nvPr/>
        </p:nvSpPr>
        <p:spPr>
          <a:xfrm>
            <a:off x="6349953" y="883058"/>
            <a:ext cx="2724133" cy="672075"/>
          </a:xfrm>
          <a:prstGeom prst="flowChartTerminator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67" dirty="0">
                <a:solidFill>
                  <a:srgbClr val="F3D75F"/>
                </a:solidFill>
                <a:latin typeface="+mj-lt"/>
              </a:rPr>
              <a:t>Obiettivi del Corso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E28E405-7AFD-B703-D9BC-27118EE413D2}"/>
              </a:ext>
            </a:extLst>
          </p:cNvPr>
          <p:cNvSpPr/>
          <p:nvPr/>
        </p:nvSpPr>
        <p:spPr>
          <a:xfrm>
            <a:off x="1" y="7164288"/>
            <a:ext cx="5004048" cy="792088"/>
          </a:xfrm>
          <a:prstGeom prst="rect">
            <a:avLst/>
          </a:prstGeom>
          <a:solidFill>
            <a:srgbClr val="E1C93B">
              <a:alpha val="8549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4239DB4-6424-511E-5561-D575DB03CE61}"/>
              </a:ext>
            </a:extLst>
          </p:cNvPr>
          <p:cNvSpPr txBox="1"/>
          <p:nvPr/>
        </p:nvSpPr>
        <p:spPr>
          <a:xfrm>
            <a:off x="6457391" y="2434982"/>
            <a:ext cx="250925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F4D85F"/>
                </a:solidFill>
                <a:latin typeface="+mj-lt"/>
              </a:rPr>
              <a:t>Progettazione, pianificazione ed esecuzione di interventi di restauro architettonico</a:t>
            </a:r>
          </a:p>
          <a:p>
            <a:r>
              <a:rPr lang="it-IT" sz="1800" dirty="0">
                <a:solidFill>
                  <a:srgbClr val="F4D85F"/>
                </a:solidFill>
                <a:latin typeface="+mj-lt"/>
              </a:rPr>
              <a:t>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F4D85F"/>
                </a:solidFill>
                <a:latin typeface="+mj-lt"/>
              </a:rPr>
              <a:t>Recupero del patrimonio storico-culturale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it-IT" sz="1800" dirty="0">
              <a:solidFill>
                <a:srgbClr val="F4D85F"/>
              </a:solidFill>
              <a:latin typeface="+mj-lt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F4D85F"/>
                </a:solidFill>
                <a:latin typeface="+mj-lt"/>
              </a:rPr>
              <a:t>programmazione dei lavori, gestione del cantiere e computazione </a:t>
            </a:r>
            <a:r>
              <a:rPr lang="it-IT" sz="1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delle opere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CA3BD2B-F482-6F55-14AA-0C2187D16CA3}"/>
              </a:ext>
            </a:extLst>
          </p:cNvPr>
          <p:cNvSpPr/>
          <p:nvPr/>
        </p:nvSpPr>
        <p:spPr>
          <a:xfrm>
            <a:off x="179512" y="6948264"/>
            <a:ext cx="4824536" cy="898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867" b="1" dirty="0">
                <a:solidFill>
                  <a:srgbClr val="434013"/>
                </a:solidFill>
                <a:latin typeface="+mj-lt"/>
              </a:rPr>
              <a:t>Tecnico Superiore  per la conduzione del cantiere di restauro architettonico.</a:t>
            </a:r>
          </a:p>
        </p:txBody>
      </p:sp>
    </p:spTree>
    <p:extLst>
      <p:ext uri="{BB962C8B-B14F-4D97-AF65-F5344CB8AC3E}">
        <p14:creationId xmlns:p14="http://schemas.microsoft.com/office/powerpoint/2010/main" val="261440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914400" y="786825"/>
            <a:ext cx="10972800" cy="904855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it-IT" sz="5400" b="1" dirty="0">
                <a:ln w="1905"/>
                <a:solidFill>
                  <a:srgbClr val="F6B3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Opportunità di carriera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60156" y="2339752"/>
            <a:ext cx="7023688" cy="3240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Obiettivo primario dei corsi è la formazione di </a:t>
            </a:r>
            <a:r>
              <a:rPr lang="it-IT" sz="2000" b="1" dirty="0">
                <a:solidFill>
                  <a:schemeClr val="tx2">
                    <a:lumMod val="50000"/>
                  </a:schemeClr>
                </a:solidFill>
              </a:rPr>
              <a:t>TECNICI</a:t>
            </a: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 altamente specializzati con opportunità di: </a:t>
            </a:r>
          </a:p>
          <a:p>
            <a:pPr marL="0" indent="0">
              <a:buNone/>
            </a:pPr>
            <a:endParaRPr lang="it-IT"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• </a:t>
            </a:r>
            <a:r>
              <a:rPr lang="it-IT" sz="2000" b="1" i="1" dirty="0">
                <a:solidFill>
                  <a:srgbClr val="F3D75F"/>
                </a:solidFill>
              </a:rPr>
              <a:t>carriera manageriale </a:t>
            </a: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in imprese dei settori del turismo e dei beni culturali</a:t>
            </a:r>
          </a:p>
          <a:p>
            <a:pPr marL="0" indent="0">
              <a:buNone/>
            </a:pPr>
            <a:endParaRPr lang="it-IT"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• </a:t>
            </a:r>
            <a:r>
              <a:rPr lang="it-IT" sz="2000" b="1" i="1" dirty="0">
                <a:solidFill>
                  <a:srgbClr val="F3D75F"/>
                </a:solidFill>
              </a:rPr>
              <a:t>autoimprenditorialità</a:t>
            </a: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 alla fine del percorso formativo grazie alla consulenza di esperti e professionisti messi a disposizione dalla Fondazione Archimede.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0A5590E-3EF1-2B0B-EAA2-A1871C4CF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93273"/>
            <a:ext cx="9144000" cy="225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8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-1452331" y="2915816"/>
            <a:ext cx="12048661" cy="2015167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ts val="7733"/>
              </a:lnSpc>
              <a:spcBef>
                <a:spcPct val="0"/>
              </a:spcBef>
            </a:pPr>
            <a:r>
              <a:rPr lang="it-IT" sz="5867" b="1" dirty="0">
                <a:ln w="1905"/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ALCUNE ESPERIENZE </a:t>
            </a:r>
          </a:p>
          <a:p>
            <a:pPr algn="ctr">
              <a:lnSpc>
                <a:spcPts val="7733"/>
              </a:lnSpc>
              <a:spcBef>
                <a:spcPct val="0"/>
              </a:spcBef>
            </a:pPr>
            <a:r>
              <a:rPr lang="it-IT" sz="5867" b="1" dirty="0">
                <a:ln w="1905"/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DEGLI SCORSI BIENNI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525F1C0-F822-6464-B4B0-4D55249E4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93273"/>
            <a:ext cx="9144000" cy="225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8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8D003B84-D424-DCFD-D2E2-F69553137C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08520" y="8386102"/>
            <a:ext cx="9361040" cy="1010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F541DF7-9CAE-481A-8805-6087EC82E7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03" r="12727"/>
          <a:stretch/>
        </p:blipFill>
        <p:spPr>
          <a:xfrm>
            <a:off x="318023" y="1664699"/>
            <a:ext cx="4116260" cy="2939452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8307351-FDEE-40E9-8B96-195E5E1D76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56" t="6752" r="5422" b="7936"/>
          <a:stretch/>
        </p:blipFill>
        <p:spPr>
          <a:xfrm>
            <a:off x="4644008" y="4743553"/>
            <a:ext cx="4232324" cy="3022335"/>
          </a:xfrm>
          <a:prstGeom prst="rect">
            <a:avLst/>
          </a:prstGeom>
        </p:spPr>
      </p:pic>
      <p:pic>
        <p:nvPicPr>
          <p:cNvPr id="5" name="Segnaposto SmartArt 3"/>
          <p:cNvPicPr>
            <a:picLocks noGrp="1" noChangeAspect="1"/>
          </p:cNvPicPr>
          <p:nvPr>
            <p:ph type="dgm"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" t="3879" r="1807" b="2846"/>
          <a:stretch/>
        </p:blipFill>
        <p:spPr>
          <a:xfrm>
            <a:off x="333029" y="4779902"/>
            <a:ext cx="4096105" cy="2985986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7872F5D1-6EE7-4158-8872-EC722AB2A679}"/>
              </a:ext>
            </a:extLst>
          </p:cNvPr>
          <p:cNvSpPr/>
          <p:nvPr/>
        </p:nvSpPr>
        <p:spPr>
          <a:xfrm>
            <a:off x="208617" y="971600"/>
            <a:ext cx="3499287" cy="615553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it-IT" sz="1600" b="1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Borsa del Turismo </a:t>
            </a:r>
          </a:p>
          <a:p>
            <a:r>
              <a:rPr lang="it-IT" sz="1600" b="1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Extralberghiero 2019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3D61AA7-DD28-4572-B879-03CC7A3E71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29" t="6009" r="4456" b="19622"/>
          <a:stretch/>
        </p:blipFill>
        <p:spPr>
          <a:xfrm>
            <a:off x="4644008" y="1664699"/>
            <a:ext cx="4232323" cy="2965374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7AA084B4-46BB-2DF9-781E-F20B7C65BEEC}"/>
              </a:ext>
            </a:extLst>
          </p:cNvPr>
          <p:cNvSpPr/>
          <p:nvPr/>
        </p:nvSpPr>
        <p:spPr>
          <a:xfrm>
            <a:off x="221012" y="7851849"/>
            <a:ext cx="2478780" cy="861774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it-IT" sz="1600" b="1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«Fare Turismo»</a:t>
            </a:r>
          </a:p>
          <a:p>
            <a:r>
              <a:rPr lang="it-IT" sz="1600" b="1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FIERA DEL TURISMO – Roma 2012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067CB7F-7AFD-1E20-1E60-7B869FCB1D29}"/>
              </a:ext>
            </a:extLst>
          </p:cNvPr>
          <p:cNvSpPr/>
          <p:nvPr/>
        </p:nvSpPr>
        <p:spPr>
          <a:xfrm>
            <a:off x="5377044" y="971600"/>
            <a:ext cx="3499287" cy="615553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it-IT" sz="1600" b="1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Cantiere di restauro</a:t>
            </a:r>
          </a:p>
          <a:p>
            <a:pPr algn="r"/>
            <a:r>
              <a:rPr lang="it-IT" sz="1600" b="1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SELINUNTE 2014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2CE4EC7-6126-4F72-E57D-C636F86E497C}"/>
              </a:ext>
            </a:extLst>
          </p:cNvPr>
          <p:cNvSpPr/>
          <p:nvPr/>
        </p:nvSpPr>
        <p:spPr>
          <a:xfrm>
            <a:off x="5465201" y="7851849"/>
            <a:ext cx="3499287" cy="615553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it-IT" sz="1600" b="1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Fiera del restauro</a:t>
            </a:r>
          </a:p>
          <a:p>
            <a:pPr algn="r"/>
            <a:r>
              <a:rPr lang="it-IT" sz="1600" b="1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di FERRARA 2014</a:t>
            </a:r>
          </a:p>
        </p:txBody>
      </p:sp>
    </p:spTree>
    <p:extLst>
      <p:ext uri="{BB962C8B-B14F-4D97-AF65-F5344CB8AC3E}">
        <p14:creationId xmlns:p14="http://schemas.microsoft.com/office/powerpoint/2010/main" val="196209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2E560EF5-4329-383D-09AB-D6FE3EE7D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192" y="15324"/>
            <a:ext cx="9154191" cy="9154191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8F647CF5-5B08-D49A-3850-E7D9638F3DFF}"/>
              </a:ext>
            </a:extLst>
          </p:cNvPr>
          <p:cNvSpPr/>
          <p:nvPr/>
        </p:nvSpPr>
        <p:spPr>
          <a:xfrm>
            <a:off x="7236296" y="4788024"/>
            <a:ext cx="1907704" cy="43814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32E2FDA-11D7-7FE0-6737-5F8FD22C1F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90" t="21671" r="9780" b="2998"/>
          <a:stretch/>
        </p:blipFill>
        <p:spPr>
          <a:xfrm>
            <a:off x="7524328" y="5010175"/>
            <a:ext cx="1368152" cy="402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95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TS Academy Turismo Sicilia · Fondazione Archimede">
            <a:extLst>
              <a:ext uri="{FF2B5EF4-FFF2-40B4-BE49-F238E27FC236}">
                <a16:creationId xmlns:a16="http://schemas.microsoft.com/office/drawing/2014/main" id="{083A0382-DAB7-FA2A-6D09-CA28C6592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09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-852604" y="3707904"/>
            <a:ext cx="10849205" cy="3416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it-IT" sz="2400" b="1" cap="all" dirty="0">
                <a:ln w="0"/>
                <a:solidFill>
                  <a:srgbClr val="F592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+mj-lt"/>
                <a:cs typeface="Arial" pitchFamily="34" charset="0"/>
              </a:rPr>
              <a:t>www.its-fondazionearchimede.academy</a:t>
            </a:r>
            <a:endParaRPr lang="it-IT" altLang="it-IT" sz="2400" b="1" cap="all" dirty="0">
              <a:ln w="0"/>
              <a:solidFill>
                <a:srgbClr val="F592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+mj-lt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 eaLnBrk="1" hangingPunct="1"/>
            <a:endParaRPr lang="it-IT" altLang="it-IT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+mj-lt"/>
            </a:endParaRPr>
          </a:p>
          <a:p>
            <a:pPr algn="ctr" eaLnBrk="1" hangingPunct="1"/>
            <a:r>
              <a:rPr lang="it-IT" altLang="it-IT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+mj-lt"/>
              </a:rPr>
              <a:t> </a:t>
            </a:r>
            <a:r>
              <a:rPr lang="it-IT" altLang="it-IT" sz="2400" b="1" cap="all" dirty="0">
                <a:ln w="0"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+mj-lt"/>
              </a:rPr>
              <a:t>ITS ACADEMY FONDAZIONE ARCHIMEDE </a:t>
            </a:r>
          </a:p>
          <a:p>
            <a:pPr algn="ctr" eaLnBrk="1" hangingPunct="1"/>
            <a:endParaRPr lang="it-IT" altLang="it-IT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+mj-lt"/>
            </a:endParaRPr>
          </a:p>
          <a:p>
            <a:pPr algn="ctr" eaLnBrk="1" hangingPunct="1"/>
            <a:endParaRPr lang="it-IT" altLang="it-IT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+mj-lt"/>
            </a:endParaRPr>
          </a:p>
          <a:p>
            <a:pPr algn="ctr" eaLnBrk="1" hangingPunct="1"/>
            <a:r>
              <a:rPr lang="it-IT" altLang="it-IT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+mj-lt"/>
              </a:rPr>
              <a:t>RICHIEDI UN COLLOQUIO CON L’ORIENTATORE</a:t>
            </a:r>
          </a:p>
          <a:p>
            <a:pPr algn="ctr" eaLnBrk="1" hangingPunct="1"/>
            <a:endParaRPr lang="it-IT" altLang="it-IT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+mj-lt"/>
            </a:endParaRPr>
          </a:p>
          <a:p>
            <a:pPr algn="ctr" eaLnBrk="1" hangingPunct="1"/>
            <a:r>
              <a:rPr lang="it-IT" altLang="it-IT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+mj-lt"/>
              </a:rPr>
              <a:t>info@its-fondazionearchimede.it</a:t>
            </a:r>
          </a:p>
          <a:p>
            <a:endParaRPr lang="it-IT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" name="Picture 2" descr="http://www.streetinsider.com/images/news2/87/8706894/resize_FB%20logoMat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427984"/>
            <a:ext cx="648072" cy="65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971600"/>
            <a:ext cx="2363755" cy="2363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Instagram - Wikipedia">
            <a:extLst>
              <a:ext uri="{FF2B5EF4-FFF2-40B4-BE49-F238E27FC236}">
                <a16:creationId xmlns:a16="http://schemas.microsoft.com/office/drawing/2014/main" id="{52289E56-B46D-18F7-1C76-01DC22AD8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596" y="4406498"/>
            <a:ext cx="657635" cy="65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34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1239</TotalTime>
  <Words>410</Words>
  <Application>Microsoft Office PowerPoint</Application>
  <PresentationFormat>Personalizzato</PresentationFormat>
  <Paragraphs>99</Paragraphs>
  <Slides>25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1" baseType="lpstr">
      <vt:lpstr>Arial</vt:lpstr>
      <vt:lpstr>Calibri</vt:lpstr>
      <vt:lpstr>Century Gothic</vt:lpstr>
      <vt:lpstr>Courier New</vt:lpstr>
      <vt:lpstr>Palatino Linotype</vt:lpstr>
      <vt:lpstr>Executive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Opportunità di carriera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Vittoria</dc:creator>
  <cp:lastModifiedBy>Giovanni Dimauro</cp:lastModifiedBy>
  <cp:revision>106</cp:revision>
  <dcterms:created xsi:type="dcterms:W3CDTF">2018-03-21T12:32:15Z</dcterms:created>
  <dcterms:modified xsi:type="dcterms:W3CDTF">2024-03-26T11:20:38Z</dcterms:modified>
</cp:coreProperties>
</file>